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581" r:id="rId2"/>
    <p:sldId id="582" r:id="rId3"/>
    <p:sldId id="531" r:id="rId4"/>
    <p:sldId id="387" r:id="rId5"/>
    <p:sldId id="566" r:id="rId6"/>
    <p:sldId id="567" r:id="rId7"/>
    <p:sldId id="568" r:id="rId8"/>
    <p:sldId id="569" r:id="rId9"/>
    <p:sldId id="570" r:id="rId10"/>
    <p:sldId id="378" r:id="rId11"/>
    <p:sldId id="571" r:id="rId12"/>
    <p:sldId id="572" r:id="rId13"/>
    <p:sldId id="573" r:id="rId14"/>
    <p:sldId id="461" r:id="rId15"/>
    <p:sldId id="574" r:id="rId16"/>
    <p:sldId id="575" r:id="rId17"/>
    <p:sldId id="576" r:id="rId18"/>
    <p:sldId id="577" r:id="rId19"/>
    <p:sldId id="578" r:id="rId20"/>
    <p:sldId id="579" r:id="rId21"/>
  </p:sldIdLst>
  <p:sldSz cx="9144000" cy="5143500" type="screen16x9"/>
  <p:notesSz cx="6858000" cy="9144000"/>
  <p:defaultTextStyle>
    <a:defPPr>
      <a:defRPr lang="en-US"/>
    </a:defPPr>
    <a:lvl1pPr marL="0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1pPr>
    <a:lvl2pPr marL="334679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2pPr>
    <a:lvl3pPr marL="669357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3pPr>
    <a:lvl4pPr marL="1004036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4pPr>
    <a:lvl5pPr marL="1338715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5pPr>
    <a:lvl6pPr marL="1673393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6pPr>
    <a:lvl7pPr marL="2008072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7pPr>
    <a:lvl8pPr marL="2342750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8pPr>
    <a:lvl9pPr marL="2677429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6009"/>
    <a:srgbClr val="D56509"/>
    <a:srgbClr val="FFFF99"/>
    <a:srgbClr val="FFCC66"/>
    <a:srgbClr val="F0287E"/>
    <a:srgbClr val="2B7539"/>
    <a:srgbClr val="E30B4E"/>
    <a:srgbClr val="E99C11"/>
    <a:srgbClr val="FFFFFF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88" autoAdjust="0"/>
    <p:restoredTop sz="99505" autoAdjust="0"/>
  </p:normalViewPr>
  <p:slideViewPr>
    <p:cSldViewPr>
      <p:cViewPr>
        <p:scale>
          <a:sx n="50" d="100"/>
          <a:sy n="50" d="100"/>
        </p:scale>
        <p:origin x="-1620" y="-79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12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2.jpeg>
</file>

<file path=ppt/media/image3.png>
</file>

<file path=ppt/media/image5.jpeg>
</file>

<file path=ppt/media/image6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2A04F-C6EB-4694-8F19-4A70B75F5CDE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48388-2F61-4853-9FE5-66164E5408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7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1pPr>
    <a:lvl2pPr marL="334679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2pPr>
    <a:lvl3pPr marL="669357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3pPr>
    <a:lvl4pPr marL="1004036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4pPr>
    <a:lvl5pPr marL="1338715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5pPr>
    <a:lvl6pPr marL="1673393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6pPr>
    <a:lvl7pPr marL="2008072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7pPr>
    <a:lvl8pPr marL="2342750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8pPr>
    <a:lvl9pPr marL="2677429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B4E8-691F-481A-B196-BAF76F5BB21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347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69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041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38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73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08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429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6776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47941" y="494111"/>
            <a:ext cx="4732337" cy="105334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0928" y="494111"/>
            <a:ext cx="14044613" cy="105334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2"/>
            <a:ext cx="8229600" cy="33944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EE17-CFAB-4D26-B63C-0014F2997EC4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CEBB-2B45-44E7-9A9C-6831F2A34C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1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6853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293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1469">
                <a:solidFill>
                  <a:schemeClr val="tx1">
                    <a:tint val="75000"/>
                  </a:schemeClr>
                </a:solidFill>
              </a:defRPr>
            </a:lvl1pPr>
            <a:lvl2pPr marL="334702" indent="0">
              <a:buNone/>
              <a:defRPr sz="1313">
                <a:solidFill>
                  <a:schemeClr val="tx1">
                    <a:tint val="75000"/>
                  </a:schemeClr>
                </a:solidFill>
              </a:defRPr>
            </a:lvl2pPr>
            <a:lvl3pPr marL="669401" indent="0">
              <a:buNone/>
              <a:defRPr sz="1156">
                <a:solidFill>
                  <a:schemeClr val="tx1">
                    <a:tint val="75000"/>
                  </a:schemeClr>
                </a:solidFill>
              </a:defRPr>
            </a:lvl3pPr>
            <a:lvl4pPr marL="1004102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4pPr>
            <a:lvl5pPr marL="1338804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5pPr>
            <a:lvl6pPr marL="1673504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6pPr>
            <a:lvl7pPr marL="2008205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7pPr>
            <a:lvl8pPr marL="2342906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8pPr>
            <a:lvl9pPr marL="2677607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0928" y="2880123"/>
            <a:ext cx="9388475" cy="8147447"/>
          </a:xfrm>
        </p:spPr>
        <p:txBody>
          <a:bodyPr/>
          <a:lstStyle>
            <a:lvl1pPr>
              <a:defRPr sz="2063"/>
            </a:lvl1pPr>
            <a:lvl2pPr>
              <a:defRPr sz="1750"/>
            </a:lvl2pPr>
            <a:lvl3pPr>
              <a:defRPr sz="1469"/>
            </a:lvl3pPr>
            <a:lvl4pPr>
              <a:defRPr sz="1313"/>
            </a:lvl4pPr>
            <a:lvl5pPr>
              <a:defRPr sz="1313"/>
            </a:lvl5pPr>
            <a:lvl6pPr>
              <a:defRPr sz="1313"/>
            </a:lvl6pPr>
            <a:lvl7pPr>
              <a:defRPr sz="1313"/>
            </a:lvl7pPr>
            <a:lvl8pPr>
              <a:defRPr sz="1313"/>
            </a:lvl8pPr>
            <a:lvl9pPr>
              <a:defRPr sz="13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91803" y="2880123"/>
            <a:ext cx="9388475" cy="8147447"/>
          </a:xfrm>
        </p:spPr>
        <p:txBody>
          <a:bodyPr/>
          <a:lstStyle>
            <a:lvl1pPr>
              <a:defRPr sz="2063"/>
            </a:lvl1pPr>
            <a:lvl2pPr>
              <a:defRPr sz="1750"/>
            </a:lvl2pPr>
            <a:lvl3pPr>
              <a:defRPr sz="1469"/>
            </a:lvl3pPr>
            <a:lvl4pPr>
              <a:defRPr sz="1313"/>
            </a:lvl4pPr>
            <a:lvl5pPr>
              <a:defRPr sz="1313"/>
            </a:lvl5pPr>
            <a:lvl6pPr>
              <a:defRPr sz="1313"/>
            </a:lvl6pPr>
            <a:lvl7pPr>
              <a:defRPr sz="1313"/>
            </a:lvl7pPr>
            <a:lvl8pPr>
              <a:defRPr sz="1313"/>
            </a:lvl8pPr>
            <a:lvl9pPr>
              <a:defRPr sz="13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7"/>
            <a:ext cx="4040188" cy="479822"/>
          </a:xfrm>
        </p:spPr>
        <p:txBody>
          <a:bodyPr anchor="b"/>
          <a:lstStyle>
            <a:lvl1pPr marL="0" indent="0">
              <a:buNone/>
              <a:defRPr sz="1750" b="1"/>
            </a:lvl1pPr>
            <a:lvl2pPr marL="334702" indent="0">
              <a:buNone/>
              <a:defRPr sz="1469" b="1"/>
            </a:lvl2pPr>
            <a:lvl3pPr marL="669401" indent="0">
              <a:buNone/>
              <a:defRPr sz="1313" b="1"/>
            </a:lvl3pPr>
            <a:lvl4pPr marL="1004102" indent="0">
              <a:buNone/>
              <a:defRPr sz="1156" b="1"/>
            </a:lvl4pPr>
            <a:lvl5pPr marL="1338804" indent="0">
              <a:buNone/>
              <a:defRPr sz="1156" b="1"/>
            </a:lvl5pPr>
            <a:lvl6pPr marL="1673504" indent="0">
              <a:buNone/>
              <a:defRPr sz="1156" b="1"/>
            </a:lvl6pPr>
            <a:lvl7pPr marL="2008205" indent="0">
              <a:buNone/>
              <a:defRPr sz="1156" b="1"/>
            </a:lvl7pPr>
            <a:lvl8pPr marL="2342906" indent="0">
              <a:buNone/>
              <a:defRPr sz="1156" b="1"/>
            </a:lvl8pPr>
            <a:lvl9pPr marL="2677607" indent="0">
              <a:buNone/>
              <a:defRPr sz="11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8"/>
            <a:ext cx="4040188" cy="2963466"/>
          </a:xfrm>
        </p:spPr>
        <p:txBody>
          <a:bodyPr/>
          <a:lstStyle>
            <a:lvl1pPr>
              <a:defRPr sz="1750"/>
            </a:lvl1pPr>
            <a:lvl2pPr>
              <a:defRPr sz="1469"/>
            </a:lvl2pPr>
            <a:lvl3pPr>
              <a:defRPr sz="1313"/>
            </a:lvl3pPr>
            <a:lvl4pPr>
              <a:defRPr sz="1156"/>
            </a:lvl4pPr>
            <a:lvl5pPr>
              <a:defRPr sz="1156"/>
            </a:lvl5pPr>
            <a:lvl6pPr>
              <a:defRPr sz="1156"/>
            </a:lvl6pPr>
            <a:lvl7pPr>
              <a:defRPr sz="1156"/>
            </a:lvl7pPr>
            <a:lvl8pPr>
              <a:defRPr sz="1156"/>
            </a:lvl8pPr>
            <a:lvl9pPr>
              <a:defRPr sz="11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7"/>
            <a:ext cx="4041775" cy="479822"/>
          </a:xfrm>
        </p:spPr>
        <p:txBody>
          <a:bodyPr anchor="b"/>
          <a:lstStyle>
            <a:lvl1pPr marL="0" indent="0">
              <a:buNone/>
              <a:defRPr sz="1750" b="1"/>
            </a:lvl1pPr>
            <a:lvl2pPr marL="334702" indent="0">
              <a:buNone/>
              <a:defRPr sz="1469" b="1"/>
            </a:lvl2pPr>
            <a:lvl3pPr marL="669401" indent="0">
              <a:buNone/>
              <a:defRPr sz="1313" b="1"/>
            </a:lvl3pPr>
            <a:lvl4pPr marL="1004102" indent="0">
              <a:buNone/>
              <a:defRPr sz="1156" b="1"/>
            </a:lvl4pPr>
            <a:lvl5pPr marL="1338804" indent="0">
              <a:buNone/>
              <a:defRPr sz="1156" b="1"/>
            </a:lvl5pPr>
            <a:lvl6pPr marL="1673504" indent="0">
              <a:buNone/>
              <a:defRPr sz="1156" b="1"/>
            </a:lvl6pPr>
            <a:lvl7pPr marL="2008205" indent="0">
              <a:buNone/>
              <a:defRPr sz="1156" b="1"/>
            </a:lvl7pPr>
            <a:lvl8pPr marL="2342906" indent="0">
              <a:buNone/>
              <a:defRPr sz="1156" b="1"/>
            </a:lvl8pPr>
            <a:lvl9pPr marL="2677607" indent="0">
              <a:buNone/>
              <a:defRPr sz="11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8"/>
            <a:ext cx="4041775" cy="2963466"/>
          </a:xfrm>
        </p:spPr>
        <p:txBody>
          <a:bodyPr/>
          <a:lstStyle>
            <a:lvl1pPr>
              <a:defRPr sz="1750"/>
            </a:lvl1pPr>
            <a:lvl2pPr>
              <a:defRPr sz="1469"/>
            </a:lvl2pPr>
            <a:lvl3pPr>
              <a:defRPr sz="1313"/>
            </a:lvl3pPr>
            <a:lvl4pPr>
              <a:defRPr sz="1156"/>
            </a:lvl4pPr>
            <a:lvl5pPr>
              <a:defRPr sz="1156"/>
            </a:lvl5pPr>
            <a:lvl6pPr>
              <a:defRPr sz="1156"/>
            </a:lvl6pPr>
            <a:lvl7pPr>
              <a:defRPr sz="1156"/>
            </a:lvl7pPr>
            <a:lvl8pPr>
              <a:defRPr sz="1156"/>
            </a:lvl8pPr>
            <a:lvl9pPr>
              <a:defRPr sz="11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3008313" cy="871538"/>
          </a:xfrm>
        </p:spPr>
        <p:txBody>
          <a:bodyPr anchor="b"/>
          <a:lstStyle>
            <a:lvl1pPr algn="l">
              <a:defRPr sz="146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2344"/>
            </a:lvl1pPr>
            <a:lvl2pPr>
              <a:defRPr sz="2063"/>
            </a:lvl2pPr>
            <a:lvl3pPr>
              <a:defRPr sz="1750"/>
            </a:lvl3pPr>
            <a:lvl4pPr>
              <a:defRPr sz="1469"/>
            </a:lvl4pPr>
            <a:lvl5pPr>
              <a:defRPr sz="1469"/>
            </a:lvl5pPr>
            <a:lvl6pPr>
              <a:defRPr sz="1469"/>
            </a:lvl6pPr>
            <a:lvl7pPr>
              <a:defRPr sz="1469"/>
            </a:lvl7pPr>
            <a:lvl8pPr>
              <a:defRPr sz="1469"/>
            </a:lvl8pPr>
            <a:lvl9pPr>
              <a:defRPr sz="1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7"/>
            <a:ext cx="3008313" cy="3518297"/>
          </a:xfrm>
        </p:spPr>
        <p:txBody>
          <a:bodyPr/>
          <a:lstStyle>
            <a:lvl1pPr marL="0" indent="0">
              <a:buNone/>
              <a:defRPr sz="1031"/>
            </a:lvl1pPr>
            <a:lvl2pPr marL="334702" indent="0">
              <a:buNone/>
              <a:defRPr sz="875"/>
            </a:lvl2pPr>
            <a:lvl3pPr marL="669401" indent="0">
              <a:buNone/>
              <a:defRPr sz="656"/>
            </a:lvl3pPr>
            <a:lvl4pPr marL="1004102" indent="0">
              <a:buNone/>
              <a:defRPr sz="656"/>
            </a:lvl4pPr>
            <a:lvl5pPr marL="1338804" indent="0">
              <a:buNone/>
              <a:defRPr sz="656"/>
            </a:lvl5pPr>
            <a:lvl6pPr marL="1673504" indent="0">
              <a:buNone/>
              <a:defRPr sz="656"/>
            </a:lvl6pPr>
            <a:lvl7pPr marL="2008205" indent="0">
              <a:buNone/>
              <a:defRPr sz="656"/>
            </a:lvl7pPr>
            <a:lvl8pPr marL="2342906" indent="0">
              <a:buNone/>
              <a:defRPr sz="656"/>
            </a:lvl8pPr>
            <a:lvl9pPr marL="2677607" indent="0">
              <a:buNone/>
              <a:defRPr sz="65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2"/>
            <a:ext cx="5486400" cy="425053"/>
          </a:xfrm>
        </p:spPr>
        <p:txBody>
          <a:bodyPr anchor="b"/>
          <a:lstStyle>
            <a:lvl1pPr algn="l">
              <a:defRPr sz="146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344"/>
            </a:lvl1pPr>
            <a:lvl2pPr marL="334702" indent="0">
              <a:buNone/>
              <a:defRPr sz="2063"/>
            </a:lvl2pPr>
            <a:lvl3pPr marL="669401" indent="0">
              <a:buNone/>
              <a:defRPr sz="1750"/>
            </a:lvl3pPr>
            <a:lvl4pPr marL="1004102" indent="0">
              <a:buNone/>
              <a:defRPr sz="1469"/>
            </a:lvl4pPr>
            <a:lvl5pPr marL="1338804" indent="0">
              <a:buNone/>
              <a:defRPr sz="1469"/>
            </a:lvl5pPr>
            <a:lvl6pPr marL="1673504" indent="0">
              <a:buNone/>
              <a:defRPr sz="1469"/>
            </a:lvl6pPr>
            <a:lvl7pPr marL="2008205" indent="0">
              <a:buNone/>
              <a:defRPr sz="1469"/>
            </a:lvl7pPr>
            <a:lvl8pPr marL="2342906" indent="0">
              <a:buNone/>
              <a:defRPr sz="1469"/>
            </a:lvl8pPr>
            <a:lvl9pPr marL="2677607" indent="0">
              <a:buNone/>
              <a:defRPr sz="146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031"/>
            </a:lvl1pPr>
            <a:lvl2pPr marL="334702" indent="0">
              <a:buNone/>
              <a:defRPr sz="875"/>
            </a:lvl2pPr>
            <a:lvl3pPr marL="669401" indent="0">
              <a:buNone/>
              <a:defRPr sz="656"/>
            </a:lvl3pPr>
            <a:lvl4pPr marL="1004102" indent="0">
              <a:buNone/>
              <a:defRPr sz="656"/>
            </a:lvl4pPr>
            <a:lvl5pPr marL="1338804" indent="0">
              <a:buNone/>
              <a:defRPr sz="656"/>
            </a:lvl5pPr>
            <a:lvl6pPr marL="1673504" indent="0">
              <a:buNone/>
              <a:defRPr sz="656"/>
            </a:lvl6pPr>
            <a:lvl7pPr marL="2008205" indent="0">
              <a:buNone/>
              <a:defRPr sz="656"/>
            </a:lvl7pPr>
            <a:lvl8pPr marL="2342906" indent="0">
              <a:buNone/>
              <a:defRPr sz="656"/>
            </a:lvl8pPr>
            <a:lvl9pPr marL="2677607" indent="0">
              <a:buNone/>
              <a:defRPr sz="65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214195" tIns="107099" rIns="214195" bIns="10709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229600" cy="3394472"/>
          </a:xfrm>
          <a:prstGeom prst="rect">
            <a:avLst/>
          </a:prstGeom>
        </p:spPr>
        <p:txBody>
          <a:bodyPr vert="horz" lIns="214195" tIns="107099" rIns="214195" bIns="10709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l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ctr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r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iming>
    <p:tnLst>
      <p:par>
        <p:cTn id="1" dur="indefinite" restart="never" nodeType="tmRoot"/>
      </p:par>
    </p:tnLst>
  </p:timing>
  <p:txStyles>
    <p:titleStyle>
      <a:lvl1pPr algn="ctr" defTabSz="669401" rtl="0" eaLnBrk="1" latinLnBrk="0" hangingPunct="1">
        <a:spcBef>
          <a:spcPct val="0"/>
        </a:spcBef>
        <a:buNone/>
        <a:defRPr sz="32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026" indent="-251026" algn="l" defTabSz="669401" rtl="0" eaLnBrk="1" latinLnBrk="0" hangingPunct="1">
        <a:spcBef>
          <a:spcPct val="20000"/>
        </a:spcBef>
        <a:buFont typeface="Arial" pitchFamily="34" charset="0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1pPr>
      <a:lvl2pPr marL="543888" indent="-209188" algn="l" defTabSz="669401" rtl="0" eaLnBrk="1" latinLnBrk="0" hangingPunct="1">
        <a:spcBef>
          <a:spcPct val="20000"/>
        </a:spcBef>
        <a:buFont typeface="Arial" pitchFamily="34" charset="0"/>
        <a:buChar char="–"/>
        <a:defRPr sz="2063" kern="1200">
          <a:solidFill>
            <a:schemeClr val="tx1"/>
          </a:solidFill>
          <a:latin typeface="+mn-lt"/>
          <a:ea typeface="+mn-ea"/>
          <a:cs typeface="+mn-cs"/>
        </a:defRPr>
      </a:lvl2pPr>
      <a:lvl3pPr marL="836752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3pPr>
      <a:lvl4pPr marL="1171453" indent="-167351" algn="l" defTabSz="669401" rtl="0" eaLnBrk="1" latinLnBrk="0" hangingPunct="1">
        <a:spcBef>
          <a:spcPct val="20000"/>
        </a:spcBef>
        <a:buFont typeface="Arial" pitchFamily="34" charset="0"/>
        <a:buChar char="–"/>
        <a:defRPr sz="1469" kern="1200">
          <a:solidFill>
            <a:schemeClr val="tx1"/>
          </a:solidFill>
          <a:latin typeface="+mn-lt"/>
          <a:ea typeface="+mn-ea"/>
          <a:cs typeface="+mn-cs"/>
        </a:defRPr>
      </a:lvl4pPr>
      <a:lvl5pPr marL="1506154" indent="-167351" algn="l" defTabSz="669401" rtl="0" eaLnBrk="1" latinLnBrk="0" hangingPunct="1">
        <a:spcBef>
          <a:spcPct val="20000"/>
        </a:spcBef>
        <a:buFont typeface="Arial" pitchFamily="34" charset="0"/>
        <a:buChar char="»"/>
        <a:defRPr sz="1469" kern="1200">
          <a:solidFill>
            <a:schemeClr val="tx1"/>
          </a:solidFill>
          <a:latin typeface="+mn-lt"/>
          <a:ea typeface="+mn-ea"/>
          <a:cs typeface="+mn-cs"/>
        </a:defRPr>
      </a:lvl5pPr>
      <a:lvl6pPr marL="1840854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6pPr>
      <a:lvl7pPr marL="2175555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7pPr>
      <a:lvl8pPr marL="2510256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8pPr>
      <a:lvl9pPr marL="2844957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1pPr>
      <a:lvl2pPr marL="334702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2pPr>
      <a:lvl3pPr marL="669401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3pPr>
      <a:lvl4pPr marL="1004102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4pPr>
      <a:lvl5pPr marL="1338804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5pPr>
      <a:lvl6pPr marL="1673504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6pPr>
      <a:lvl7pPr marL="2008205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7pPr>
      <a:lvl8pPr marL="2342906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8pPr>
      <a:lvl9pPr marL="2677607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be 9"/>
          <p:cNvSpPr/>
          <p:nvPr/>
        </p:nvSpPr>
        <p:spPr>
          <a:xfrm>
            <a:off x="813629" y="361950"/>
            <a:ext cx="2953751" cy="4171765"/>
          </a:xfrm>
          <a:prstGeom prst="cube">
            <a:avLst>
              <a:gd name="adj" fmla="val 3711"/>
            </a:avLst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4226" tIns="107113" rIns="214226" bIns="107113"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43" y="552265"/>
            <a:ext cx="2788402" cy="3981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101985" y="571316"/>
            <a:ext cx="4067859" cy="584751"/>
          </a:xfrm>
          <a:prstGeom prst="rect">
            <a:avLst/>
          </a:prstGeom>
          <a:noFill/>
        </p:spPr>
        <p:txBody>
          <a:bodyPr wrap="none" lIns="91415" tIns="45708" rIns="91415" bIns="45708">
            <a:spAutoFit/>
          </a:bodyPr>
          <a:lstStyle/>
          <a:p>
            <a:pPr algn="ctr"/>
            <a:r>
              <a:rPr lang="en-US" sz="3200" b="1" dirty="0" smtClean="0">
                <a:ln w="0"/>
                <a:latin typeface="Arial" panose="020B0604020202020204" pitchFamily="34" charset="0"/>
                <a:cs typeface="Arial" panose="020B0604020202020204" pitchFamily="34" charset="0"/>
              </a:rPr>
              <a:t>MEDIA MENGAJAR </a:t>
            </a:r>
            <a:endParaRPr lang="en-US" sz="3200" b="1" dirty="0">
              <a:ln w="0"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73515" y="1428852"/>
            <a:ext cx="4211607" cy="3046964"/>
          </a:xfrm>
          <a:prstGeom prst="rect">
            <a:avLst/>
          </a:prstGeom>
          <a:noFill/>
        </p:spPr>
        <p:txBody>
          <a:bodyPr wrap="square" lIns="91415" tIns="45708" rIns="91415" bIns="45708">
            <a:spAutoFit/>
          </a:bodyPr>
          <a:lstStyle/>
          <a:p>
            <a:pPr algn="ctr"/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Pendidikan</a:t>
            </a:r>
            <a:r>
              <a:rPr lang="en-US" sz="3600" b="1" dirty="0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Pancasila </a:t>
            </a:r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</a:t>
            </a:r>
            <a:r>
              <a:rPr lang="en-US" sz="3600" b="1" dirty="0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Kewarganegaraan</a:t>
            </a:r>
            <a:endParaRPr lang="en-US" sz="3600" b="1" dirty="0">
              <a:ln w="0"/>
              <a:solidFill>
                <a:srgbClr val="CC33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b="1" dirty="0" err="1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Kelompok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Wajib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b="1" dirty="0" err="1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US" sz="2800" b="1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SMA/MA </a:t>
            </a:r>
            <a:r>
              <a:rPr lang="en-US" sz="2800" b="1" dirty="0" err="1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US" sz="2800" b="1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</a:t>
            </a:r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直線コネクタ 9"/>
          <p:cNvCxnSpPr/>
          <p:nvPr/>
        </p:nvCxnSpPr>
        <p:spPr>
          <a:xfrm>
            <a:off x="3844051" y="1289418"/>
            <a:ext cx="4670534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72487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2625" y="988313"/>
            <a:ext cx="8869946" cy="3805426"/>
            <a:chOff x="272625" y="988313"/>
            <a:chExt cx="8869946" cy="380542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5100" y="988313"/>
              <a:ext cx="6191250" cy="38054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272625" y="1538228"/>
              <a:ext cx="2241976" cy="286232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Organisasi internasional </a:t>
              </a:r>
              <a:r>
                <a:rPr lang="id-ID" sz="2000" dirty="0" smtClean="0"/>
                <a:t>adalah wadah </a:t>
              </a:r>
              <a:r>
                <a:rPr lang="id-ID" sz="2000" dirty="0"/>
                <a:t>kerja sama </a:t>
              </a:r>
              <a:r>
                <a:rPr lang="id-ID" sz="2000" dirty="0" smtClean="0"/>
                <a:t>beberapa negara </a:t>
              </a:r>
              <a:r>
                <a:rPr lang="id-ID" sz="2000" dirty="0"/>
                <a:t>untuk </a:t>
              </a:r>
              <a:r>
                <a:rPr lang="id-ID" sz="2000" dirty="0" smtClean="0"/>
                <a:t>mencapai suatu </a:t>
              </a:r>
              <a:r>
                <a:rPr lang="id-ID" sz="2000" dirty="0"/>
                <a:t>tujuan bersama </a:t>
              </a:r>
              <a:r>
                <a:rPr lang="id-ID" sz="2000" dirty="0" smtClean="0"/>
                <a:t>yang disepakati</a:t>
              </a:r>
              <a:r>
                <a:rPr lang="id-ID" sz="2000" dirty="0"/>
                <a:t>.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 rot="16200000">
              <a:off x="8105061" y="32842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pinterest.com</a:t>
              </a:r>
              <a:endParaRPr lang="id-ID" sz="1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sp>
        <p:nvSpPr>
          <p:cNvPr id="12" name="テキスト プレースホルダー 18"/>
          <p:cNvSpPr txBox="1">
            <a:spLocks/>
          </p:cNvSpPr>
          <p:nvPr/>
        </p:nvSpPr>
        <p:spPr>
          <a:xfrm>
            <a:off x="152400" y="101749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テキスト プレースホルダー 18"/>
          <p:cNvSpPr txBox="1">
            <a:spLocks/>
          </p:cNvSpPr>
          <p:nvPr/>
        </p:nvSpPr>
        <p:spPr>
          <a:xfrm>
            <a:off x="203100" y="132621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ja-JP" sz="3200" b="1" noProof="0" dirty="0" smtClean="0">
                <a:latin typeface="Arial" pitchFamily="34" charset="0"/>
                <a:cs typeface="Arial" pitchFamily="34" charset="0"/>
              </a:rPr>
              <a:t>B</a:t>
            </a:r>
            <a:endParaRPr kumimoji="1" lang="ja-JP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0" y="0"/>
            <a:ext cx="8618483" cy="1082870"/>
            <a:chOff x="0" y="95250"/>
            <a:chExt cx="8618483" cy="1082870"/>
          </a:xfrm>
        </p:grpSpPr>
        <p:sp>
          <p:nvSpPr>
            <p:cNvPr id="15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6"/>
            <p:cNvSpPr txBox="1">
              <a:spLocks/>
            </p:cNvSpPr>
            <p:nvPr/>
          </p:nvSpPr>
          <p:spPr>
            <a:xfrm>
              <a:off x="1066800" y="9525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4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Peran Indonesia dalam Menciptakan Perdamaian Dunia melalui Organisasi Internasional</a:t>
              </a:r>
            </a:p>
          </p:txBody>
        </p:sp>
        <p:sp>
          <p:nvSpPr>
            <p:cNvPr id="19" name="正方形/長方形 15"/>
            <p:cNvSpPr/>
            <p:nvPr/>
          </p:nvSpPr>
          <p:spPr>
            <a:xfrm flipV="1">
              <a:off x="1205551" y="944881"/>
              <a:ext cx="7412931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0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18"/>
          <p:cNvSpPr txBox="1">
            <a:spLocks/>
          </p:cNvSpPr>
          <p:nvPr/>
        </p:nvSpPr>
        <p:spPr>
          <a:xfrm>
            <a:off x="152400" y="101749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テキスト プレースホルダー 18"/>
          <p:cNvSpPr txBox="1">
            <a:spLocks/>
          </p:cNvSpPr>
          <p:nvPr/>
        </p:nvSpPr>
        <p:spPr>
          <a:xfrm>
            <a:off x="203100" y="132621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ja-JP" sz="3200" b="1" noProof="0" dirty="0" smtClean="0">
                <a:latin typeface="Arial" pitchFamily="34" charset="0"/>
                <a:cs typeface="Arial" pitchFamily="34" charset="0"/>
              </a:rPr>
              <a:t>B</a:t>
            </a:r>
            <a:endParaRPr kumimoji="1" lang="ja-JP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0"/>
            <a:ext cx="8618483" cy="1082870"/>
            <a:chOff x="0" y="95250"/>
            <a:chExt cx="8618483" cy="1082870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066800" y="9525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4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Peran Indonesia dalam Menciptakan Perdamaian Dunia melalui Organisasi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05551" y="944881"/>
              <a:ext cx="7412931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33400" y="990311"/>
            <a:ext cx="8464448" cy="3834352"/>
            <a:chOff x="533400" y="990311"/>
            <a:chExt cx="8464448" cy="383435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4511154" y="1485900"/>
              <a:ext cx="4240473" cy="333876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533400" y="1962150"/>
              <a:ext cx="3657600" cy="163121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dirty="0"/>
                <a:t>Salah satu peran Indonesia di </a:t>
              </a:r>
              <a:r>
                <a:rPr lang="id-ID" sz="2000" dirty="0" smtClean="0"/>
                <a:t>PPB adalah </a:t>
              </a:r>
              <a:r>
                <a:rPr lang="id-ID" sz="2000" dirty="0"/>
                <a:t>Indonesia aktif dalam berbagai misi perdamaian </a:t>
              </a:r>
              <a:r>
                <a:rPr lang="id-ID" sz="2000" dirty="0" smtClean="0"/>
                <a:t>PBB di </a:t>
              </a:r>
              <a:r>
                <a:rPr lang="id-ID" sz="2000" dirty="0"/>
                <a:t>banyak negara.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7960338" y="32842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  <p:sp>
          <p:nvSpPr>
            <p:cNvPr id="22" name="Rectangle 27"/>
            <p:cNvSpPr/>
            <p:nvPr/>
          </p:nvSpPr>
          <p:spPr>
            <a:xfrm>
              <a:off x="1225685" y="990311"/>
              <a:ext cx="7525942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t-IT" sz="2200" dirty="0"/>
                <a:t>1. Peran Indonesia di Perserikatan Bangsa-Bangsa (PBB)</a:t>
              </a: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73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sp>
        <p:nvSpPr>
          <p:cNvPr id="13" name="テキスト プレースホルダー 18"/>
          <p:cNvSpPr txBox="1">
            <a:spLocks/>
          </p:cNvSpPr>
          <p:nvPr/>
        </p:nvSpPr>
        <p:spPr>
          <a:xfrm>
            <a:off x="152400" y="101749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テキスト プレースホルダー 18"/>
          <p:cNvSpPr txBox="1">
            <a:spLocks/>
          </p:cNvSpPr>
          <p:nvPr/>
        </p:nvSpPr>
        <p:spPr>
          <a:xfrm>
            <a:off x="203100" y="132621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ja-JP" sz="3200" b="1" noProof="0" dirty="0" smtClean="0">
                <a:latin typeface="Arial" pitchFamily="34" charset="0"/>
                <a:cs typeface="Arial" pitchFamily="34" charset="0"/>
              </a:rPr>
              <a:t>B</a:t>
            </a:r>
            <a:endParaRPr kumimoji="1" lang="ja-JP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0"/>
            <a:ext cx="8915399" cy="1082870"/>
            <a:chOff x="0" y="95250"/>
            <a:chExt cx="8915399" cy="1082870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066800" y="9525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4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Peran Indonesia dalam Menciptakan Perdamaian Dunia melalui Organisasi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05551" y="944880"/>
              <a:ext cx="77098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26900" y="990311"/>
            <a:ext cx="9034721" cy="3751825"/>
            <a:chOff x="126900" y="990311"/>
            <a:chExt cx="9034721" cy="37518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3"/>
            <a:srcRect l="4255"/>
            <a:stretch/>
          </p:blipFill>
          <p:spPr>
            <a:xfrm>
              <a:off x="2057400" y="1522096"/>
              <a:ext cx="6858000" cy="32200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126900" y="1560196"/>
              <a:ext cx="1854300" cy="304698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600" dirty="0"/>
                <a:t>Selain sebagai salah satu negara yang </a:t>
              </a:r>
              <a:r>
                <a:rPr lang="id-ID" sz="1600" dirty="0" smtClean="0"/>
                <a:t>memprakarsaiberdirinya </a:t>
              </a:r>
              <a:r>
                <a:rPr lang="id-ID" sz="1600" dirty="0"/>
                <a:t>ASEAN, Indonesia juga menjadi tuan </a:t>
              </a:r>
              <a:r>
                <a:rPr lang="id-ID" sz="1600" dirty="0" smtClean="0"/>
                <a:t>rumah Konferensi </a:t>
              </a:r>
              <a:r>
                <a:rPr lang="id-ID" sz="1600" dirty="0"/>
                <a:t>Tingkat Tinggi (KTT) ASEAN pertama di </a:t>
              </a:r>
              <a:r>
                <a:rPr lang="id-ID" sz="1600" dirty="0" smtClean="0"/>
                <a:t>Bali pada </a:t>
              </a:r>
              <a:r>
                <a:rPr lang="id-ID" sz="1600" dirty="0"/>
                <a:t>tahun 1976.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8124111" y="3284211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  <p:sp>
          <p:nvSpPr>
            <p:cNvPr id="22" name="Rectangle 27"/>
            <p:cNvSpPr/>
            <p:nvPr/>
          </p:nvSpPr>
          <p:spPr>
            <a:xfrm>
              <a:off x="1225684" y="990311"/>
              <a:ext cx="7689715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t-IT" sz="2200" dirty="0"/>
                <a:t>2. Peran Indonesia di ASEAN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6089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18"/>
          <p:cNvSpPr txBox="1">
            <a:spLocks/>
          </p:cNvSpPr>
          <p:nvPr/>
        </p:nvSpPr>
        <p:spPr>
          <a:xfrm>
            <a:off x="152400" y="101749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テキスト プレースホルダー 18"/>
          <p:cNvSpPr txBox="1">
            <a:spLocks/>
          </p:cNvSpPr>
          <p:nvPr/>
        </p:nvSpPr>
        <p:spPr>
          <a:xfrm>
            <a:off x="203100" y="132621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ja-JP" sz="3200" b="1" noProof="0" dirty="0" smtClean="0">
                <a:latin typeface="Arial" pitchFamily="34" charset="0"/>
                <a:cs typeface="Arial" pitchFamily="34" charset="0"/>
              </a:rPr>
              <a:t>B</a:t>
            </a:r>
            <a:endParaRPr kumimoji="1" lang="ja-JP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0"/>
            <a:ext cx="8618483" cy="1082870"/>
            <a:chOff x="0" y="95250"/>
            <a:chExt cx="8618483" cy="1082870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066800" y="9525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4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Peran Indonesia dalam Menciptakan Perdamaian Dunia melalui Organisasi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05551" y="944879"/>
              <a:ext cx="7412932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91674" y="990311"/>
            <a:ext cx="8573029" cy="3880977"/>
            <a:chOff x="291674" y="990311"/>
            <a:chExt cx="8573029" cy="3880977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3048" y="1466850"/>
              <a:ext cx="4725435" cy="3404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>
              <a:off x="291674" y="2038350"/>
              <a:ext cx="3365926" cy="193899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Indonesia aktif </a:t>
              </a:r>
              <a:r>
                <a:rPr lang="id-ID" sz="2000" dirty="0" smtClean="0"/>
                <a:t>dalam </a:t>
              </a:r>
              <a:r>
                <a:rPr lang="en-US" sz="2000" dirty="0" err="1" smtClean="0"/>
                <a:t>persiapan</a:t>
              </a:r>
              <a:r>
                <a:rPr lang="en-US" sz="2000" dirty="0"/>
                <a:t> </a:t>
              </a:r>
              <a:r>
                <a:rPr lang="id-ID" sz="2000" dirty="0" smtClean="0"/>
                <a:t>penyelenggaraan </a:t>
              </a:r>
              <a:r>
                <a:rPr lang="id-ID" sz="2000" dirty="0"/>
                <a:t>KTT </a:t>
              </a:r>
              <a:r>
                <a:rPr lang="id-ID" sz="2000" dirty="0" smtClean="0"/>
                <a:t>Gerakan Non-Blok </a:t>
              </a:r>
              <a:r>
                <a:rPr lang="id-ID" sz="2000" dirty="0"/>
                <a:t>yang pertama </a:t>
              </a:r>
              <a:r>
                <a:rPr lang="id-ID" sz="2000" dirty="0" smtClean="0"/>
                <a:t>di Beograd</a:t>
              </a:r>
              <a:r>
                <a:rPr lang="id-ID" sz="2000" dirty="0"/>
                <a:t>, Yugoslavia, </a:t>
              </a:r>
              <a:r>
                <a:rPr lang="id-ID" sz="2000" dirty="0" smtClean="0"/>
                <a:t>pada tahun </a:t>
              </a:r>
              <a:r>
                <a:rPr lang="id-ID" sz="2000" dirty="0"/>
                <a:t>1961.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7827193" y="3284211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perpusnas.go.id</a:t>
              </a:r>
            </a:p>
          </p:txBody>
        </p:sp>
        <p:sp>
          <p:nvSpPr>
            <p:cNvPr id="22" name="Rectangle 27"/>
            <p:cNvSpPr/>
            <p:nvPr/>
          </p:nvSpPr>
          <p:spPr>
            <a:xfrm>
              <a:off x="1225684" y="990311"/>
              <a:ext cx="7392799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t-IT" sz="2200" dirty="0"/>
                <a:t>3. Peran Indonesia di Gerakan Non-Blok</a:t>
              </a:r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647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2151" y="947098"/>
            <a:ext cx="8617049" cy="3775873"/>
            <a:chOff x="222151" y="947098"/>
            <a:chExt cx="8617049" cy="37758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l="10539"/>
            <a:stretch/>
          </p:blipFill>
          <p:spPr>
            <a:xfrm>
              <a:off x="2838450" y="947098"/>
              <a:ext cx="6000750" cy="35618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TextBox 26"/>
            <p:cNvSpPr txBox="1"/>
            <p:nvPr/>
          </p:nvSpPr>
          <p:spPr>
            <a:xfrm>
              <a:off x="222151" y="1352550"/>
              <a:ext cx="3130650" cy="2862322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pt-BR" sz="1800" dirty="0"/>
                <a:t>Perjanjian internasional </a:t>
              </a:r>
              <a:r>
                <a:rPr lang="pt-BR" sz="1800" dirty="0" smtClean="0"/>
                <a:t>adalah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suatu </a:t>
              </a:r>
              <a:r>
                <a:rPr lang="pt-BR" sz="1800" dirty="0"/>
                <a:t>ikatan hukum </a:t>
              </a:r>
              <a:r>
                <a:rPr lang="pt-BR" sz="1800" dirty="0" smtClean="0"/>
                <a:t>yang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terjadi </a:t>
              </a:r>
              <a:r>
                <a:rPr lang="pt-BR" sz="1800" dirty="0"/>
                <a:t>berdasarkan </a:t>
              </a:r>
              <a:r>
                <a:rPr lang="pt-BR" sz="1800" dirty="0" smtClean="0"/>
                <a:t>kata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sepakat </a:t>
              </a:r>
              <a:r>
                <a:rPr lang="pt-BR" sz="1800" dirty="0"/>
                <a:t>antara </a:t>
              </a:r>
              <a:r>
                <a:rPr lang="pt-BR" sz="1800" dirty="0" smtClean="0"/>
                <a:t>negara-negara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sebagai </a:t>
              </a:r>
              <a:r>
                <a:rPr lang="pt-BR" sz="1800" dirty="0"/>
                <a:t>anggota </a:t>
              </a:r>
              <a:r>
                <a:rPr lang="pt-BR" sz="1800" dirty="0" smtClean="0"/>
                <a:t>organisasi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bangsa-bangsa </a:t>
              </a:r>
              <a:r>
                <a:rPr lang="pt-BR" sz="1800" dirty="0"/>
                <a:t>dengan </a:t>
              </a:r>
              <a:r>
                <a:rPr lang="pt-BR" sz="1800" dirty="0" smtClean="0"/>
                <a:t>tujuan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melaksanakan </a:t>
              </a:r>
              <a:r>
                <a:rPr lang="pt-BR" sz="1800" dirty="0"/>
                <a:t>hukum </a:t>
              </a:r>
              <a:r>
                <a:rPr lang="pt-BR" sz="1800" dirty="0" smtClean="0"/>
                <a:t>tertentu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yang </a:t>
              </a:r>
              <a:r>
                <a:rPr lang="pt-BR" sz="1800" dirty="0"/>
                <a:t>mempunyai akibat </a:t>
              </a:r>
              <a:r>
                <a:rPr lang="pt-BR" sz="1800" dirty="0" smtClean="0"/>
                <a:t>hukum</a:t>
              </a:r>
              <a:r>
                <a:rPr lang="id-ID" sz="1800" dirty="0" smtClean="0"/>
                <a:t> </a:t>
              </a:r>
              <a:r>
                <a:rPr lang="pt-BR" sz="1800" dirty="0" smtClean="0"/>
                <a:t>tertentu </a:t>
              </a:r>
              <a:r>
                <a:rPr lang="pt-BR" sz="1800" dirty="0"/>
                <a:t>pula.</a:t>
              </a:r>
              <a:endParaRPr lang="en-US" sz="1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77000" y="447675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presidenri.go.id</a:t>
              </a: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133350"/>
            <a:ext cx="9075683" cy="957766"/>
            <a:chOff x="0" y="220354"/>
            <a:chExt cx="9075683" cy="957766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066800" y="25147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6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Perjanjian Internasional yang Dilakukan Indonesia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57249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22151" y="971550"/>
            <a:ext cx="8578949" cy="3808571"/>
            <a:chOff x="222151" y="971550"/>
            <a:chExt cx="8578949" cy="380857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b="9042"/>
            <a:stretch/>
          </p:blipFill>
          <p:spPr>
            <a:xfrm>
              <a:off x="2914650" y="971550"/>
              <a:ext cx="5886450" cy="35868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" name="TextBox 26"/>
            <p:cNvSpPr txBox="1"/>
            <p:nvPr/>
          </p:nvSpPr>
          <p:spPr>
            <a:xfrm>
              <a:off x="222151" y="1504950"/>
              <a:ext cx="2825849" cy="286232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800" dirty="0" smtClean="0"/>
                <a:t>T</a:t>
              </a:r>
              <a:r>
                <a:rPr lang="sv-SE" sz="1800" dirty="0" smtClean="0"/>
                <a:t>ahapan-tahapan</a:t>
              </a:r>
              <a:r>
                <a:rPr lang="id-ID" sz="1800" dirty="0" smtClean="0"/>
                <a:t> </a:t>
              </a:r>
              <a:r>
                <a:rPr lang="sv-SE" sz="1800" dirty="0" smtClean="0"/>
                <a:t>dalam </a:t>
              </a:r>
              <a:r>
                <a:rPr lang="sv-SE" sz="1800" dirty="0"/>
                <a:t>kebiasaan internasional melakukan </a:t>
              </a:r>
              <a:r>
                <a:rPr lang="sv-SE" sz="1800" dirty="0" smtClean="0"/>
                <a:t>perjanjian</a:t>
              </a:r>
              <a:r>
                <a:rPr lang="id-ID" sz="1800" dirty="0" smtClean="0"/>
                <a:t> </a:t>
              </a:r>
              <a:r>
                <a:rPr lang="sv-SE" sz="1800" dirty="0" smtClean="0"/>
                <a:t>internasional</a:t>
              </a:r>
              <a:r>
                <a:rPr lang="sv-SE" sz="1800" dirty="0"/>
                <a:t>, yaitu:</a:t>
              </a:r>
            </a:p>
            <a:p>
              <a:r>
                <a:rPr lang="sv-SE" sz="1800" dirty="0"/>
                <a:t>a) perundingan (negotiation),</a:t>
              </a:r>
            </a:p>
            <a:p>
              <a:r>
                <a:rPr lang="sv-SE" sz="1800" dirty="0"/>
                <a:t>b) penandatanganan (signature), dan</a:t>
              </a:r>
            </a:p>
            <a:p>
              <a:r>
                <a:rPr lang="sv-SE" sz="1800" dirty="0"/>
                <a:t>c) pengesahan (ratification).</a:t>
              </a:r>
              <a:endParaRPr lang="en-US" sz="1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38900" y="453390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0" y="133350"/>
            <a:ext cx="9075683" cy="957766"/>
            <a:chOff x="0" y="220354"/>
            <a:chExt cx="9075683" cy="957766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066800" y="25147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6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Perjanjian Internasional yang Dilakukan Indonesia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57249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456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57150"/>
            <a:ext cx="9075683" cy="957766"/>
            <a:chOff x="0" y="220354"/>
            <a:chExt cx="9075683" cy="957766"/>
          </a:xfrm>
        </p:grpSpPr>
        <p:sp>
          <p:nvSpPr>
            <p:cNvPr id="22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5" name="テキスト プレースホルダー 6"/>
            <p:cNvSpPr txBox="1">
              <a:spLocks/>
            </p:cNvSpPr>
            <p:nvPr/>
          </p:nvSpPr>
          <p:spPr>
            <a:xfrm>
              <a:off x="1066800" y="25147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6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Perjanjian Internasional yang Dilakukan Indonesia</a:t>
              </a:r>
            </a:p>
          </p:txBody>
        </p:sp>
        <p:sp>
          <p:nvSpPr>
            <p:cNvPr id="26" name="正方形/長方形 15"/>
            <p:cNvSpPr/>
            <p:nvPr/>
          </p:nvSpPr>
          <p:spPr>
            <a:xfrm flipV="1">
              <a:off x="1205552" y="753754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1695" y="666750"/>
            <a:ext cx="8747690" cy="4105483"/>
            <a:chOff x="321695" y="666750"/>
            <a:chExt cx="8747690" cy="4105483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2838450" y="666750"/>
              <a:ext cx="6000750" cy="2733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Box 7"/>
            <p:cNvSpPr txBox="1"/>
            <p:nvPr/>
          </p:nvSpPr>
          <p:spPr>
            <a:xfrm rot="16200000">
              <a:off x="8031875" y="2662311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321695" y="1047750"/>
              <a:ext cx="2497705" cy="213904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pt-BR" sz="1900" dirty="0"/>
                <a:t>Ketentuan-ketentuan dari Konvensi Hukum Laut tahun</a:t>
              </a:r>
              <a:r>
                <a:rPr lang="id-ID" sz="1900" dirty="0"/>
                <a:t> </a:t>
              </a:r>
              <a:r>
                <a:rPr lang="pt-BR" sz="1900" dirty="0"/>
                <a:t>1982 yang amat penting bagi Indonesia adalah sebagai berikut.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23644" y="3371850"/>
              <a:ext cx="8499520" cy="140038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pt-BR" sz="1700" dirty="0" smtClean="0"/>
                <a:t>Pengakuan </a:t>
              </a:r>
              <a:r>
                <a:rPr lang="pt-BR" sz="1700" dirty="0"/>
                <a:t>atas batas 12 mil laut sebagai laut </a:t>
              </a:r>
              <a:r>
                <a:rPr lang="pt-BR" sz="1700" dirty="0" smtClean="0"/>
                <a:t>teritorial</a:t>
              </a:r>
              <a:r>
                <a:rPr lang="id-ID" sz="1700" dirty="0" smtClean="0"/>
                <a:t> </a:t>
              </a:r>
              <a:r>
                <a:rPr lang="pt-BR" sz="1700" dirty="0" smtClean="0"/>
                <a:t>negara </a:t>
              </a:r>
              <a:r>
                <a:rPr lang="pt-BR" sz="1700" dirty="0"/>
                <a:t>pantai dan </a:t>
              </a:r>
              <a:r>
                <a:rPr lang="pt-BR" sz="1700" dirty="0" smtClean="0"/>
                <a:t>negara</a:t>
              </a:r>
              <a:r>
                <a:rPr lang="id-ID" sz="1700" dirty="0" smtClean="0"/>
                <a:t> </a:t>
              </a:r>
              <a:r>
                <a:rPr lang="pt-BR" sz="1700" dirty="0" smtClean="0"/>
                <a:t>kepulauan.</a:t>
              </a:r>
            </a:p>
            <a:p>
              <a:pPr marL="342900" indent="-342900">
                <a:buFontTx/>
                <a:buAutoNum type="arabicPeriod"/>
              </a:pPr>
              <a:r>
                <a:rPr lang="pt-BR" sz="1700" dirty="0" smtClean="0"/>
                <a:t>Pengakuan </a:t>
              </a:r>
              <a:r>
                <a:rPr lang="pt-BR" sz="1700" dirty="0"/>
                <a:t>batas 200 mil laut sebagai Zona Ekonomi</a:t>
              </a:r>
              <a:r>
                <a:rPr lang="id-ID" sz="1700" dirty="0"/>
                <a:t> </a:t>
              </a:r>
              <a:r>
                <a:rPr lang="pt-BR" sz="1700" dirty="0"/>
                <a:t>Eksklusif (ZEE</a:t>
              </a:r>
              <a:r>
                <a:rPr lang="pt-BR" sz="1700" dirty="0" smtClean="0"/>
                <a:t>).</a:t>
              </a:r>
            </a:p>
            <a:p>
              <a:pPr marL="342900" indent="-342900">
                <a:buFontTx/>
                <a:buAutoNum type="arabicPeriod"/>
              </a:pPr>
              <a:r>
                <a:rPr lang="pt-BR" sz="1700" dirty="0" smtClean="0"/>
                <a:t>Pengakuan </a:t>
              </a:r>
              <a:r>
                <a:rPr lang="pt-BR" sz="1700" dirty="0"/>
                <a:t>hak negara tak berpantai untuk ikut</a:t>
              </a:r>
              <a:r>
                <a:rPr lang="id-ID" sz="1700" dirty="0"/>
                <a:t> </a:t>
              </a:r>
              <a:r>
                <a:rPr lang="pt-BR" sz="1700" dirty="0"/>
                <a:t>memanfaatkan sumber daya alam dan </a:t>
              </a:r>
              <a:r>
                <a:rPr lang="en-US" sz="1700" dirty="0" smtClean="0"/>
                <a:t> </a:t>
              </a:r>
              <a:r>
                <a:rPr lang="pt-BR" sz="1700" dirty="0" smtClean="0"/>
                <a:t>kekayaan </a:t>
              </a:r>
              <a:r>
                <a:rPr lang="pt-BR" sz="1700" dirty="0"/>
                <a:t>lautan</a:t>
              </a:r>
              <a:r>
                <a:rPr lang="id-ID" sz="1700" dirty="0" smtClean="0"/>
                <a:t>.</a:t>
              </a:r>
              <a:endParaRPr lang="en-US" sz="1700" dirty="0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4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42809" y="726881"/>
            <a:ext cx="8577341" cy="3842184"/>
            <a:chOff x="242809" y="726881"/>
            <a:chExt cx="8577341" cy="384218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90950" y="726881"/>
              <a:ext cx="5029200" cy="38421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Box 9"/>
            <p:cNvSpPr txBox="1"/>
            <p:nvPr/>
          </p:nvSpPr>
          <p:spPr>
            <a:xfrm>
              <a:off x="3962400" y="413122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2809" y="2385358"/>
              <a:ext cx="3414791" cy="193899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232187" indent="-232187">
                <a:buFont typeface="+mj-lt"/>
                <a:buAutoNum type="arabicPeriod"/>
              </a:pPr>
              <a:r>
                <a:rPr lang="id-ID" sz="2000" dirty="0" smtClean="0"/>
                <a:t>Hubungan </a:t>
              </a:r>
              <a:r>
                <a:rPr lang="id-ID" sz="2000" dirty="0"/>
                <a:t>antarbangsa.</a:t>
              </a:r>
            </a:p>
            <a:p>
              <a:pPr marL="232187" indent="-232187">
                <a:buFont typeface="+mj-lt"/>
                <a:buAutoNum type="arabicPeriod"/>
              </a:pPr>
              <a:r>
                <a:rPr lang="id-ID" sz="2000" dirty="0" smtClean="0"/>
                <a:t>Pertukaran </a:t>
              </a:r>
              <a:r>
                <a:rPr lang="id-ID" sz="2000" dirty="0"/>
                <a:t>misi diplomatik.</a:t>
              </a:r>
            </a:p>
            <a:p>
              <a:pPr marL="232187" indent="-232187">
                <a:buFont typeface="+mj-lt"/>
                <a:buAutoNum type="arabicPeriod"/>
              </a:pPr>
              <a:r>
                <a:rPr lang="id-ID" sz="2000" dirty="0" smtClean="0"/>
                <a:t>Status </a:t>
              </a:r>
              <a:r>
                <a:rPr lang="id-ID" sz="2000" dirty="0"/>
                <a:t>pejabat diplomatik.</a:t>
              </a:r>
            </a:p>
            <a:p>
              <a:pPr marL="232187" indent="-232187">
                <a:buFont typeface="+mj-lt"/>
                <a:buAutoNum type="arabicPeriod"/>
              </a:pPr>
              <a:r>
                <a:rPr lang="id-ID" sz="2000" dirty="0" smtClean="0"/>
                <a:t>Kekebalan hukum/hak ekstrateritorial</a:t>
              </a:r>
              <a:r>
                <a:rPr lang="id-ID" sz="2000" dirty="0"/>
                <a:t>.</a:t>
              </a:r>
            </a:p>
          </p:txBody>
        </p:sp>
        <p:sp>
          <p:nvSpPr>
            <p:cNvPr id="2" name="Rectangle 1"/>
            <p:cNvSpPr/>
            <p:nvPr/>
          </p:nvSpPr>
          <p:spPr>
            <a:xfrm>
              <a:off x="242809" y="1217295"/>
              <a:ext cx="3414791" cy="101566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id-ID" sz="2000" dirty="0"/>
                <a:t>Empat unsur hubungan diplomatik, yaitu sebagai berikut.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0" y="57150"/>
            <a:ext cx="9075683" cy="957766"/>
            <a:chOff x="0" y="220354"/>
            <a:chExt cx="9075683" cy="957766"/>
          </a:xfrm>
        </p:grpSpPr>
        <p:sp>
          <p:nvSpPr>
            <p:cNvPr id="13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066800" y="27052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 smtClean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Kedudukan </a:t>
              </a: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Perwakilan Diplomatik Indonesia</a:t>
              </a:r>
            </a:p>
          </p:txBody>
        </p:sp>
        <p:sp>
          <p:nvSpPr>
            <p:cNvPr id="17" name="正方形/長方形 15"/>
            <p:cNvSpPr/>
            <p:nvPr/>
          </p:nvSpPr>
          <p:spPr>
            <a:xfrm flipV="1">
              <a:off x="1205552" y="810904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5300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870898"/>
            <a:ext cx="8686800" cy="3922340"/>
            <a:chOff x="152400" y="870898"/>
            <a:chExt cx="8686800" cy="392234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2095" y="870898"/>
              <a:ext cx="6387105" cy="370817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" name="TextBox 8"/>
            <p:cNvSpPr txBox="1"/>
            <p:nvPr/>
          </p:nvSpPr>
          <p:spPr>
            <a:xfrm>
              <a:off x="152400" y="1541205"/>
              <a:ext cx="2248994" cy="255454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Diplomasi suatu negara dilakukan, baik oleh korps</a:t>
              </a:r>
            </a:p>
            <a:p>
              <a:r>
                <a:rPr lang="id-ID" sz="2000" dirty="0"/>
                <a:t>perwakilan diplomatik maupun oleh korps </a:t>
              </a:r>
              <a:r>
                <a:rPr lang="id-ID" sz="2000" dirty="0" smtClean="0"/>
                <a:t>perwakilan konsuler</a:t>
              </a:r>
              <a:r>
                <a:rPr lang="id-ID" sz="2000" dirty="0"/>
                <a:t>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362700" y="4547017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setkab.go.id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0" y="57150"/>
            <a:ext cx="9075683" cy="957766"/>
            <a:chOff x="0" y="220354"/>
            <a:chExt cx="9075683" cy="957766"/>
          </a:xfrm>
        </p:grpSpPr>
        <p:sp>
          <p:nvSpPr>
            <p:cNvPr id="13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066800" y="27052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 smtClean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Kedudukan </a:t>
              </a: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Perwakilan Diplomatik Indonesia</a:t>
              </a:r>
            </a:p>
          </p:txBody>
        </p:sp>
        <p:sp>
          <p:nvSpPr>
            <p:cNvPr id="17" name="正方形/長方形 15"/>
            <p:cNvSpPr/>
            <p:nvPr/>
          </p:nvSpPr>
          <p:spPr>
            <a:xfrm flipV="1">
              <a:off x="1205552" y="810904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466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66800" y="949464"/>
            <a:ext cx="7709849" cy="3451086"/>
            <a:chOff x="1066800" y="949464"/>
            <a:chExt cx="7709849" cy="3451086"/>
          </a:xfrm>
        </p:grpSpPr>
        <p:sp>
          <p:nvSpPr>
            <p:cNvPr id="3" name="Rectangle 2"/>
            <p:cNvSpPr/>
            <p:nvPr/>
          </p:nvSpPr>
          <p:spPr>
            <a:xfrm>
              <a:off x="1081111" y="949464"/>
              <a:ext cx="7695538" cy="70788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id-ID" sz="2000" dirty="0"/>
                <a:t>Menurut Kongres Wina 1961, fungsi perwakilan diplomatik adalah sebagai berikut.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66800" y="1815227"/>
              <a:ext cx="7709848" cy="2585323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Mewakili </a:t>
              </a:r>
              <a:r>
                <a:rPr lang="id-ID" sz="1800" dirty="0"/>
                <a:t>negara pengirim di dalam negara </a:t>
              </a:r>
              <a:r>
                <a:rPr lang="id-ID" sz="1800" dirty="0" smtClean="0"/>
                <a:t>penerima.</a:t>
              </a:r>
              <a:endParaRPr lang="en-US" sz="18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Melindungi </a:t>
              </a:r>
              <a:r>
                <a:rPr lang="id-ID" sz="1800" dirty="0"/>
                <a:t>kepentingan negara pengirim dan </a:t>
              </a:r>
              <a:r>
                <a:rPr lang="id-ID" sz="1800" dirty="0" smtClean="0"/>
                <a:t>warga </a:t>
              </a:r>
              <a:r>
                <a:rPr lang="id-ID" sz="1800" dirty="0"/>
                <a:t>negaranya di negara penerima di dalam batas-batas yang diijinkan oleh hukum internasional.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Mengadakan </a:t>
              </a:r>
              <a:r>
                <a:rPr lang="id-ID" sz="1800" dirty="0"/>
                <a:t>persetujuan dengan </a:t>
              </a:r>
              <a:r>
                <a:rPr lang="id-ID" sz="1800" dirty="0" smtClean="0"/>
                <a:t>pemerintah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negara </a:t>
              </a:r>
              <a:r>
                <a:rPr lang="id-ID" sz="1800" dirty="0"/>
                <a:t>penerima.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Memberikan </a:t>
              </a:r>
              <a:r>
                <a:rPr lang="id-ID" sz="1800" dirty="0"/>
                <a:t>keterangan tentang kondisi dan perkembangan negara penerima, sesuai dengan undang-undang dan melaporkan pada pemerintah negara pengirim.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Memelihara </a:t>
              </a:r>
              <a:r>
                <a:rPr lang="id-ID" sz="1800" dirty="0"/>
                <a:t>hubungan persahabatan antara </a:t>
              </a:r>
              <a:r>
                <a:rPr lang="id-ID" sz="1800" dirty="0" smtClean="0"/>
                <a:t>kedua </a:t>
              </a:r>
              <a:r>
                <a:rPr lang="id-ID" sz="1800" dirty="0"/>
                <a:t>negara</a:t>
              </a:r>
              <a:r>
                <a:rPr lang="id-ID" sz="1800" dirty="0" smtClean="0"/>
                <a:t>.</a:t>
              </a:r>
              <a:endParaRPr lang="id-ID" sz="1800" dirty="0"/>
            </a:p>
          </p:txBody>
        </p:sp>
      </p:grp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0" y="57150"/>
            <a:ext cx="9075683" cy="957766"/>
            <a:chOff x="0" y="220354"/>
            <a:chExt cx="9075683" cy="957766"/>
          </a:xfrm>
        </p:grpSpPr>
        <p:sp>
          <p:nvSpPr>
            <p:cNvPr id="25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1" name="テキスト プレースホルダー 6"/>
            <p:cNvSpPr txBox="1">
              <a:spLocks/>
            </p:cNvSpPr>
            <p:nvPr/>
          </p:nvSpPr>
          <p:spPr>
            <a:xfrm>
              <a:off x="1066800" y="27052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 smtClean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Kedudukan </a:t>
              </a: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Perwakilan Diplomatik Indonesia</a:t>
              </a:r>
            </a:p>
          </p:txBody>
        </p:sp>
        <p:sp>
          <p:nvSpPr>
            <p:cNvPr id="32" name="正方形/長方形 15"/>
            <p:cNvSpPr/>
            <p:nvPr/>
          </p:nvSpPr>
          <p:spPr>
            <a:xfrm flipV="1">
              <a:off x="1205552" y="810904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3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348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/>
          <a:srcRect l="-115" r="41091"/>
          <a:stretch/>
        </p:blipFill>
        <p:spPr>
          <a:xfrm>
            <a:off x="-19050" y="0"/>
            <a:ext cx="5143500" cy="4857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roup 12"/>
          <p:cNvGrpSpPr/>
          <p:nvPr/>
        </p:nvGrpSpPr>
        <p:grpSpPr>
          <a:xfrm>
            <a:off x="5638800" y="-247650"/>
            <a:ext cx="3009900" cy="701868"/>
            <a:chOff x="6705600" y="-247650"/>
            <a:chExt cx="1981200" cy="701868"/>
          </a:xfrm>
          <a:solidFill>
            <a:schemeClr val="accent1">
              <a:lumMod val="75000"/>
            </a:schemeClr>
          </a:solidFill>
        </p:grpSpPr>
        <p:sp>
          <p:nvSpPr>
            <p:cNvPr id="14" name="Rounded Rectangle 13"/>
            <p:cNvSpPr/>
            <p:nvPr/>
          </p:nvSpPr>
          <p:spPr>
            <a:xfrm>
              <a:off x="6705600" y="-247650"/>
              <a:ext cx="1981200" cy="70186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71676" y="-19050"/>
              <a:ext cx="1449046" cy="36933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1800" b="1" dirty="0" err="1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Tujuan</a:t>
              </a:r>
              <a:r>
                <a:rPr lang="en-US" sz="1800" b="1" dirty="0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 </a:t>
              </a:r>
              <a:r>
                <a:rPr lang="en-US" sz="1800" b="1" dirty="0" err="1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Pembelajaran</a:t>
              </a:r>
              <a:endParaRPr lang="en-US" sz="1800" b="1" dirty="0">
                <a:solidFill>
                  <a:schemeClr val="bg1"/>
                </a:solidFill>
                <a:latin typeface="Calibri" pitchFamily="34" charset="0"/>
                <a:ea typeface="Tahoma" pitchFamily="34" charset="0"/>
                <a:cs typeface="Calibri" pitchFamily="34" charset="0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5410201" y="590550"/>
            <a:ext cx="350519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mensyukuri peran Indonesia dalam mewujudkan perdamaian dunia sebagai anugerah Tuhan </a:t>
            </a:r>
            <a:r>
              <a:rPr lang="id-ID" sz="1400" dirty="0" smtClean="0"/>
              <a:t>Yang</a:t>
            </a:r>
            <a:r>
              <a:rPr lang="en-US" sz="1400" dirty="0" smtClean="0"/>
              <a:t>         </a:t>
            </a:r>
            <a:r>
              <a:rPr lang="id-ID" sz="1400" dirty="0" smtClean="0"/>
              <a:t> </a:t>
            </a:r>
            <a:r>
              <a:rPr lang="id-ID" sz="1400" dirty="0"/>
              <a:t>Maha Esa;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bersikap toleran dan cinta damai sebagai refleksi peran Indonesia dalam perdamaian dunia dalam hidup bermasyarakat, berbangsa, dan bernegara;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menganalisis dinamika peran Indonesia dalam perdamaian dunia sesuai Undang-Undang Dasar Negara Republik Indonesia Tahun 1945;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mendemonstrasikan hasil analisis tentang peran Indonesia dalam perdamaian dunia sesuai Undang-Undang Dasar Negara Republik Indonesia Tahun 1945.</a:t>
            </a:r>
            <a:endParaRPr lang="en-US" sz="1400" dirty="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242772" y="785685"/>
            <a:ext cx="4481628" cy="830997"/>
          </a:xfrm>
          <a:prstGeom prst="rect">
            <a:avLst/>
          </a:prstGeom>
          <a:solidFill>
            <a:schemeClr val="bg1">
              <a:alpha val="84000"/>
            </a:schemeClr>
          </a:solidFill>
          <a:ln>
            <a:noFill/>
          </a:ln>
          <a:extLst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/>
            <a:r>
              <a:rPr lang="it-IT" sz="2400" b="1" dirty="0"/>
              <a:t>PERAN INDONESIA DALAM PERDAMAIAN DUNIA</a:t>
            </a:r>
          </a:p>
        </p:txBody>
      </p:sp>
      <p:grpSp>
        <p:nvGrpSpPr>
          <p:cNvPr id="18" name="Group 17"/>
          <p:cNvGrpSpPr>
            <a:grpSpLocks/>
          </p:cNvGrpSpPr>
          <p:nvPr/>
        </p:nvGrpSpPr>
        <p:grpSpPr bwMode="auto">
          <a:xfrm>
            <a:off x="228600" y="209550"/>
            <a:ext cx="1914150" cy="632022"/>
            <a:chOff x="3276600" y="336703"/>
            <a:chExt cx="2362200" cy="1306442"/>
          </a:xfrm>
        </p:grpSpPr>
        <p:grpSp>
          <p:nvGrpSpPr>
            <p:cNvPr id="19" name="Group 18"/>
            <p:cNvGrpSpPr/>
            <p:nvPr/>
          </p:nvGrpSpPr>
          <p:grpSpPr>
            <a:xfrm>
              <a:off x="3276600" y="425802"/>
              <a:ext cx="2362200" cy="1217343"/>
              <a:chOff x="3276600" y="425802"/>
              <a:chExt cx="2362200" cy="1217343"/>
            </a:xfrm>
            <a:solidFill>
              <a:schemeClr val="bg1">
                <a:lumMod val="5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1" name="Rectangle 20"/>
              <p:cNvSpPr/>
              <p:nvPr/>
            </p:nvSpPr>
            <p:spPr>
              <a:xfrm>
                <a:off x="3276600" y="425802"/>
                <a:ext cx="2362200" cy="850547"/>
              </a:xfrm>
              <a:prstGeom prst="rect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10800000">
                <a:off x="4973047" y="1233219"/>
                <a:ext cx="428366" cy="409926"/>
              </a:xfrm>
              <a:prstGeom prst="triangle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</p:grp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3352800" y="336703"/>
              <a:ext cx="2209801" cy="954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algn="ctr" eaLnBrk="1" hangingPunct="1"/>
              <a:r>
                <a:rPr lang="en-US" altLang="en-US" sz="2400" b="1" dirty="0" smtClean="0">
                  <a:solidFill>
                    <a:schemeClr val="bg1"/>
                  </a:solidFill>
                </a:rPr>
                <a:t>BAB 4</a:t>
              </a:r>
              <a:endParaRPr lang="en-US" altLang="en-US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3886200" y="4514965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000" dirty="0">
                <a:solidFill>
                  <a:schemeClr val="bg1"/>
                </a:solidFill>
              </a:rPr>
              <a:t>Sumber: flickr.com</a:t>
            </a:r>
          </a:p>
        </p:txBody>
      </p:sp>
    </p:spTree>
    <p:extLst>
      <p:ext uri="{BB962C8B-B14F-4D97-AF65-F5344CB8AC3E}">
        <p14:creationId xmlns:p14="http://schemas.microsoft.com/office/powerpoint/2010/main" val="911917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4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33400" y="819150"/>
            <a:ext cx="8092671" cy="3995634"/>
            <a:chOff x="533400" y="819150"/>
            <a:chExt cx="8092671" cy="3995634"/>
          </a:xfrm>
        </p:grpSpPr>
        <p:grpSp>
          <p:nvGrpSpPr>
            <p:cNvPr id="2" name="Group 1"/>
            <p:cNvGrpSpPr/>
            <p:nvPr/>
          </p:nvGrpSpPr>
          <p:grpSpPr>
            <a:xfrm>
              <a:off x="533400" y="819150"/>
              <a:ext cx="8092671" cy="3995634"/>
              <a:chOff x="533400" y="819150"/>
              <a:chExt cx="8092671" cy="3995634"/>
            </a:xfrm>
          </p:grpSpPr>
          <p:pic>
            <p:nvPicPr>
              <p:cNvPr id="6" name="Picture 2" descr="Teacher with a blackboard design Free Vector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336" r="979" b="33774"/>
              <a:stretch/>
            </p:blipFill>
            <p:spPr bwMode="auto">
              <a:xfrm>
                <a:off x="533400" y="819150"/>
                <a:ext cx="8092671" cy="399563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4114800" y="1406426"/>
                <a:ext cx="3276600" cy="23083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v-SE" sz="1800" dirty="0">
                    <a:solidFill>
                      <a:schemeClr val="bg1"/>
                    </a:solidFill>
                  </a:rPr>
                  <a:t>Kekebalan diplomatik atau hak imunitet bagi </a:t>
                </a:r>
                <a:r>
                  <a:rPr lang="sv-SE" sz="1800" dirty="0" smtClean="0">
                    <a:solidFill>
                      <a:schemeClr val="bg1"/>
                    </a:solidFill>
                  </a:rPr>
                  <a:t>korps</a:t>
                </a:r>
                <a:r>
                  <a:rPr lang="id-ID" sz="1800" dirty="0" smtClean="0">
                    <a:solidFill>
                      <a:schemeClr val="bg1"/>
                    </a:solidFill>
                  </a:rPr>
                  <a:t> </a:t>
                </a:r>
                <a:r>
                  <a:rPr lang="sv-SE" sz="1800" dirty="0" smtClean="0">
                    <a:solidFill>
                      <a:schemeClr val="bg1"/>
                    </a:solidFill>
                  </a:rPr>
                  <a:t>perwakilan </a:t>
                </a:r>
                <a:r>
                  <a:rPr lang="sv-SE" sz="1800" dirty="0">
                    <a:solidFill>
                      <a:schemeClr val="bg1"/>
                    </a:solidFill>
                  </a:rPr>
                  <a:t>diplomatik dan perwakilan konsuler </a:t>
                </a:r>
                <a:r>
                  <a:rPr lang="sv-SE" sz="1800" dirty="0" smtClean="0">
                    <a:solidFill>
                      <a:schemeClr val="bg1"/>
                    </a:solidFill>
                  </a:rPr>
                  <a:t>yang</a:t>
                </a:r>
                <a:r>
                  <a:rPr lang="id-ID" sz="1800" dirty="0" smtClean="0">
                    <a:solidFill>
                      <a:schemeClr val="bg1"/>
                    </a:solidFill>
                  </a:rPr>
                  <a:t> </a:t>
                </a:r>
                <a:r>
                  <a:rPr lang="sv-SE" sz="1800" dirty="0" smtClean="0">
                    <a:solidFill>
                      <a:schemeClr val="bg1"/>
                    </a:solidFill>
                  </a:rPr>
                  <a:t>dijamin </a:t>
                </a:r>
                <a:r>
                  <a:rPr lang="sv-SE" sz="1800" dirty="0">
                    <a:solidFill>
                      <a:schemeClr val="bg1"/>
                    </a:solidFill>
                  </a:rPr>
                  <a:t>oleh hukum internasional adalah Hak eksteritorialitas dan Hak kebebasan/kekebalan</a:t>
                </a: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6477000" y="438292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0" y="57150"/>
            <a:ext cx="9075683" cy="957766"/>
            <a:chOff x="0" y="220354"/>
            <a:chExt cx="9075683" cy="957766"/>
          </a:xfrm>
        </p:grpSpPr>
        <p:sp>
          <p:nvSpPr>
            <p:cNvPr id="12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066800" y="270520"/>
              <a:ext cx="80088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 smtClean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Kedudukan </a:t>
              </a: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Perwakilan Diplomatik Indonesia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10904"/>
              <a:ext cx="7633648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761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228600" y="209550"/>
            <a:ext cx="8534400" cy="398187"/>
          </a:xfrm>
          <a:prstGeom prst="rect">
            <a:avLst/>
          </a:prstGeom>
          <a:noFill/>
        </p:spPr>
        <p:txBody>
          <a:bodyPr wrap="square" lIns="28575" tIns="14288" rIns="28575" bIns="14288" rtlCol="0">
            <a:spAutoFit/>
          </a:bodyPr>
          <a:lstStyle/>
          <a:p>
            <a:pPr algn="ctr"/>
            <a:r>
              <a:rPr lang="id-ID" sz="2400" b="1" dirty="0"/>
              <a:t>Amatilah gambar berikut: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52400" y="805699"/>
            <a:ext cx="8610600" cy="3880601"/>
            <a:chOff x="152400" y="805699"/>
            <a:chExt cx="8610600" cy="3880601"/>
          </a:xfrm>
        </p:grpSpPr>
        <p:sp>
          <p:nvSpPr>
            <p:cNvPr id="12" name="TextBox 11"/>
            <p:cNvSpPr txBox="1"/>
            <p:nvPr/>
          </p:nvSpPr>
          <p:spPr>
            <a:xfrm>
              <a:off x="152400" y="444007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id.wikipedia.org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500" y="805699"/>
              <a:ext cx="6553200" cy="36805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6400800" y="1581150"/>
              <a:ext cx="2362200" cy="230832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800" dirty="0"/>
                <a:t>Gambar tersebut memperlihatkan konferensi </a:t>
              </a:r>
              <a:r>
                <a:rPr lang="id-ID" sz="1800" dirty="0" smtClean="0"/>
                <a:t>tingkat tinggi </a:t>
              </a:r>
              <a:r>
                <a:rPr lang="id-ID" sz="1800" dirty="0"/>
                <a:t>negara-negara </a:t>
              </a:r>
              <a:r>
                <a:rPr lang="id-ID" sz="1800" dirty="0" smtClean="0"/>
                <a:t>non-blok </a:t>
              </a:r>
              <a:r>
                <a:rPr lang="id-ID" sz="1800" dirty="0"/>
                <a:t>termasuk Indonesia (KTT </a:t>
              </a:r>
              <a:r>
                <a:rPr lang="id-ID" sz="1800" dirty="0" smtClean="0"/>
                <a:t>Non-Blok) ke-16 </a:t>
              </a:r>
              <a:r>
                <a:rPr lang="id-ID" sz="1800" dirty="0"/>
                <a:t>di Teheran, Iran.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725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4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18" name="正方形/長方形 15"/>
            <p:cNvSpPr/>
            <p:nvPr/>
          </p:nvSpPr>
          <p:spPr>
            <a:xfrm flipV="1">
              <a:off x="1219200" y="89535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143000" y="971261"/>
            <a:ext cx="7016720" cy="3843523"/>
            <a:chOff x="1143000" y="971261"/>
            <a:chExt cx="7016720" cy="3843523"/>
          </a:xfrm>
        </p:grpSpPr>
        <p:pic>
          <p:nvPicPr>
            <p:cNvPr id="11" name="Picture 2" descr="Teacher with a blackboard design Free Vector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336" r="979" b="33774"/>
            <a:stretch/>
          </p:blipFill>
          <p:spPr bwMode="auto">
            <a:xfrm>
              <a:off x="1143000" y="1428750"/>
              <a:ext cx="6858000" cy="33860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4191000" y="1733550"/>
              <a:ext cx="2819400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800" dirty="0">
                  <a:solidFill>
                    <a:schemeClr val="bg1"/>
                  </a:solidFill>
                </a:rPr>
                <a:t>H</a:t>
              </a:r>
              <a:r>
                <a:rPr lang="id-ID" sz="1800" dirty="0" smtClean="0">
                  <a:solidFill>
                    <a:schemeClr val="bg1"/>
                  </a:solidFill>
                </a:rPr>
                <a:t>ubungan </a:t>
              </a:r>
              <a:r>
                <a:rPr lang="id-ID" sz="1800" dirty="0">
                  <a:solidFill>
                    <a:schemeClr val="bg1"/>
                  </a:solidFill>
                </a:rPr>
                <a:t>internasional berarti sebuah hubungan antarbangsa, baik antara warga negara suatu negara dan warga negara lain, negara dan individu/badan hukum, serta negara dan negara.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10200" y="4495915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  <p:sp>
          <p:nvSpPr>
            <p:cNvPr id="20" name="Rectangle 27"/>
            <p:cNvSpPr/>
            <p:nvPr/>
          </p:nvSpPr>
          <p:spPr>
            <a:xfrm>
              <a:off x="1225685" y="971261"/>
              <a:ext cx="6934035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indent="153918"/>
              <a:r>
                <a:rPr lang="id-ID" sz="2600" dirty="0"/>
                <a:t>1. Makna Hubungan Internasional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9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0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22" name="正方形/長方形 15"/>
            <p:cNvSpPr/>
            <p:nvPr/>
          </p:nvSpPr>
          <p:spPr>
            <a:xfrm flipV="1">
              <a:off x="1219200" y="89535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3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228599" y="971261"/>
            <a:ext cx="8599228" cy="3695339"/>
            <a:chOff x="228599" y="971261"/>
            <a:chExt cx="8599228" cy="369533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6897" y="1597552"/>
              <a:ext cx="4020930" cy="3069048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228599" y="2493824"/>
              <a:ext cx="4578297" cy="1754326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d-ID" sz="1800" dirty="0"/>
                <a:t>Faktor </a:t>
              </a:r>
              <a:r>
                <a:rPr lang="id-ID" sz="1800" b="1" dirty="0"/>
                <a:t>internal</a:t>
              </a:r>
              <a:r>
                <a:rPr lang="id-ID" sz="1800" dirty="0"/>
                <a:t>, yaitu kekhawatiran terancam </a:t>
              </a:r>
              <a:r>
                <a:rPr lang="id-ID" sz="1800" dirty="0" smtClean="0"/>
                <a:t>kelangsungan hidup </a:t>
              </a:r>
              <a:r>
                <a:rPr lang="id-ID" sz="1800" dirty="0"/>
                <a:t>sebuah negara</a:t>
              </a:r>
              <a:r>
                <a:rPr lang="id-ID" sz="1800" dirty="0" smtClean="0"/>
                <a:t>.</a:t>
              </a:r>
              <a:endParaRPr lang="en-US" sz="1800" dirty="0" smtClean="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id-ID" sz="1800" dirty="0"/>
                <a:t>Faktor </a:t>
              </a:r>
              <a:r>
                <a:rPr lang="id-ID" sz="1800" b="1" dirty="0"/>
                <a:t>eksternal</a:t>
              </a:r>
              <a:r>
                <a:rPr lang="id-ID" sz="1800" dirty="0"/>
                <a:t>, yaitu suatu negara tidak dapat berdiri sendiri tanpa bantuan dan kerja sama dengan negara lain</a:t>
              </a:r>
              <a:r>
                <a:rPr lang="id-ID" sz="1800" dirty="0" smtClean="0"/>
                <a:t>.</a:t>
              </a:r>
              <a:endParaRPr lang="en-US" sz="1800" dirty="0"/>
            </a:p>
          </p:txBody>
        </p:sp>
        <p:sp>
          <p:nvSpPr>
            <p:cNvPr id="2" name="Rectangle 1"/>
            <p:cNvSpPr/>
            <p:nvPr/>
          </p:nvSpPr>
          <p:spPr>
            <a:xfrm>
              <a:off x="228599" y="1722151"/>
              <a:ext cx="4578297" cy="646331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fi-FI" sz="1800" dirty="0"/>
                <a:t>Kerja sama antarnegara diperlukan antara lain karena </a:t>
              </a:r>
              <a:r>
                <a:rPr lang="fi-FI" sz="1800" dirty="0" smtClean="0"/>
                <a:t>dua</a:t>
              </a:r>
              <a:r>
                <a:rPr lang="id-ID" sz="1800" dirty="0" smtClean="0"/>
                <a:t> faktor </a:t>
              </a:r>
              <a:r>
                <a:rPr lang="id-ID" sz="1800" dirty="0"/>
                <a:t>sebagai berikut.</a:t>
              </a:r>
              <a:endParaRPr lang="id-ID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88562" y="432172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  <p:sp>
          <p:nvSpPr>
            <p:cNvPr id="24" name="Rectangle 27"/>
            <p:cNvSpPr/>
            <p:nvPr/>
          </p:nvSpPr>
          <p:spPr>
            <a:xfrm>
              <a:off x="1225685" y="971261"/>
              <a:ext cx="6934035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indent="153918"/>
              <a:r>
                <a:rPr lang="id-ID" sz="2200" dirty="0"/>
                <a:t>2. Pentingnya Hubungan Internasional bagi Indonesia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96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19199" y="895349"/>
              <a:ext cx="7532427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0" y="1047461"/>
            <a:ext cx="9144000" cy="4115089"/>
            <a:chOff x="0" y="1047461"/>
            <a:chExt cx="9144000" cy="411508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17518" b="11560"/>
            <a:stretch/>
          </p:blipFill>
          <p:spPr>
            <a:xfrm>
              <a:off x="1225685" y="1809750"/>
              <a:ext cx="7543800" cy="30670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Box 9"/>
            <p:cNvSpPr txBox="1"/>
            <p:nvPr/>
          </p:nvSpPr>
          <p:spPr>
            <a:xfrm rot="16200000">
              <a:off x="7978195" y="32842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kemendagri.go.id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23850" y="4152900"/>
              <a:ext cx="8439150" cy="784830"/>
            </a:xfrm>
            <a:prstGeom prst="rect">
              <a:avLst/>
            </a:prstGeom>
            <a:solidFill>
              <a:schemeClr val="accent2">
                <a:lumMod val="20000"/>
                <a:lumOff val="80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500" dirty="0"/>
                <a:t>Kebijakan politik luar </a:t>
              </a:r>
              <a:r>
                <a:rPr lang="id-ID" sz="1500" dirty="0" smtClean="0"/>
                <a:t>negeri Indonesia </a:t>
              </a:r>
              <a:r>
                <a:rPr lang="id-ID" sz="1500" dirty="0"/>
                <a:t>tidak terlepas dari Pembukaan Undang-Undang</a:t>
              </a:r>
            </a:p>
            <a:p>
              <a:r>
                <a:rPr lang="id-ID" sz="1500" dirty="0"/>
                <a:t>Dasar Negara Republik Indonesia Tahun 1945 pada </a:t>
              </a:r>
              <a:r>
                <a:rPr lang="id-ID" sz="1500" dirty="0" smtClean="0"/>
                <a:t>alinea keempat </a:t>
              </a:r>
              <a:r>
                <a:rPr lang="id-ID" sz="1500" dirty="0"/>
                <a:t>tentang tujuan </a:t>
              </a:r>
              <a:r>
                <a:rPr lang="id-ID" sz="1500" dirty="0" smtClean="0"/>
                <a:t>negara.</a:t>
              </a:r>
              <a:endParaRPr lang="en-US" sz="1500" dirty="0" smtClean="0"/>
            </a:p>
            <a:p>
              <a:endParaRPr lang="en-US" sz="1500" dirty="0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619" r="313"/>
            <a:stretch/>
          </p:blipFill>
          <p:spPr>
            <a:xfrm>
              <a:off x="0" y="4321722"/>
              <a:ext cx="9144000" cy="840828"/>
            </a:xfrm>
            <a:prstGeom prst="rect">
              <a:avLst/>
            </a:prstGeom>
          </p:spPr>
        </p:pic>
        <p:sp>
          <p:nvSpPr>
            <p:cNvPr id="22" name="Rectangle 27"/>
            <p:cNvSpPr/>
            <p:nvPr/>
          </p:nvSpPr>
          <p:spPr>
            <a:xfrm>
              <a:off x="1225685" y="1047461"/>
              <a:ext cx="7525942" cy="6860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d-ID" sz="2200" dirty="0"/>
                <a:t>3. Politik Luar Negeri Indonesia dalam Menjalin Hubungan Internasional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15262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19199" y="895349"/>
              <a:ext cx="7532427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04800" y="1047461"/>
            <a:ext cx="8682806" cy="3962689"/>
            <a:chOff x="304800" y="1047461"/>
            <a:chExt cx="8682806" cy="3962689"/>
          </a:xfrm>
        </p:grpSpPr>
        <p:pic>
          <p:nvPicPr>
            <p:cNvPr id="1026" name="Picture 2" descr="Image result for PBB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248"/>
            <a:stretch/>
          </p:blipFill>
          <p:spPr bwMode="auto">
            <a:xfrm>
              <a:off x="2582182" y="1809750"/>
              <a:ext cx="6169445" cy="3200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 rot="16200000">
              <a:off x="7797696" y="3149243"/>
              <a:ext cx="21336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 smtClean="0"/>
                <a:t>Sumber: nationalgeographic.co.id</a:t>
              </a:r>
              <a:endParaRPr lang="id-ID" sz="1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4800" y="2619911"/>
              <a:ext cx="2133600" cy="1323439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Indonesia memiliki prinsip politik luar negeri bebas </a:t>
              </a:r>
              <a:r>
                <a:rPr lang="id-ID" sz="2000" dirty="0" smtClean="0"/>
                <a:t>dan aktif</a:t>
              </a:r>
              <a:r>
                <a:rPr lang="id-ID" sz="2000" dirty="0"/>
                <a:t>.</a:t>
              </a:r>
              <a:endParaRPr lang="en-US" sz="2000" dirty="0"/>
            </a:p>
          </p:txBody>
        </p:sp>
        <p:sp>
          <p:nvSpPr>
            <p:cNvPr id="22" name="Rectangle 27"/>
            <p:cNvSpPr/>
            <p:nvPr/>
          </p:nvSpPr>
          <p:spPr>
            <a:xfrm>
              <a:off x="1225685" y="1047461"/>
              <a:ext cx="7525942" cy="6860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d-ID" sz="2200" dirty="0"/>
                <a:t>3. Politik Luar Negeri Indonesia dalam Menjalin Hubungan Internasional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7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508051" y="1809751"/>
            <a:ext cx="8460505" cy="3124200"/>
            <a:chOff x="508051" y="1809751"/>
            <a:chExt cx="8460505" cy="3124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17395" b="12376"/>
            <a:stretch/>
          </p:blipFill>
          <p:spPr>
            <a:xfrm>
              <a:off x="3574789" y="1809751"/>
              <a:ext cx="5188211" cy="312420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 rot="16200000">
              <a:off x="7931046" y="3265161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08051" y="2149796"/>
              <a:ext cx="3454350" cy="2031325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800" dirty="0"/>
                <a:t>Pola hubungan </a:t>
              </a:r>
              <a:r>
                <a:rPr lang="id-ID" sz="1800" dirty="0" smtClean="0"/>
                <a:t>internasional yang </a:t>
              </a:r>
              <a:r>
                <a:rPr lang="id-ID" sz="1800" dirty="0"/>
                <a:t>dilakukan </a:t>
              </a:r>
              <a:r>
                <a:rPr lang="id-ID" sz="1800" dirty="0" smtClean="0"/>
                <a:t>Indonesia adalah </a:t>
              </a:r>
              <a:r>
                <a:rPr lang="id-ID" sz="1800" dirty="0"/>
                <a:t>kerja sama bilateral (dua</a:t>
              </a:r>
            </a:p>
            <a:p>
              <a:r>
                <a:rPr lang="id-ID" sz="1800" dirty="0"/>
                <a:t>negara), kerja sama </a:t>
              </a:r>
              <a:r>
                <a:rPr lang="id-ID" sz="1800" dirty="0" smtClean="0"/>
                <a:t>regional (dua </a:t>
              </a:r>
              <a:r>
                <a:rPr lang="id-ID" sz="1800" dirty="0"/>
                <a:t>atau lebih negara di </a:t>
              </a:r>
              <a:r>
                <a:rPr lang="id-ID" sz="1800" dirty="0" smtClean="0"/>
                <a:t>suatu kawasan</a:t>
              </a:r>
              <a:r>
                <a:rPr lang="id-ID" sz="1800" dirty="0"/>
                <a:t>), dan kerja sama</a:t>
              </a:r>
            </a:p>
            <a:p>
              <a:r>
                <a:rPr lang="id-ID" sz="1800" dirty="0"/>
                <a:t>multilateral (banyak negara).</a:t>
              </a:r>
              <a:endParaRPr lang="en-US" sz="1800" dirty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19199" y="895349"/>
              <a:ext cx="7532427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2" name="Rectangle 27"/>
          <p:cNvSpPr/>
          <p:nvPr/>
        </p:nvSpPr>
        <p:spPr>
          <a:xfrm>
            <a:off x="1225685" y="1047461"/>
            <a:ext cx="7525942" cy="686089"/>
          </a:xfrm>
          <a:prstGeom prst="rect">
            <a:avLst/>
          </a:prstGeom>
          <a:solidFill>
            <a:srgbClr val="CC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8575" tIns="14288" rIns="28575" bIns="14288" rtlCol="0" anchor="ctr"/>
          <a:lstStyle/>
          <a:p>
            <a:pPr marL="361950" indent="-361950"/>
            <a:r>
              <a:rPr lang="id-ID" sz="2200" dirty="0"/>
              <a:t>3. Politik Luar Negeri Indonesia dalam Menjalin Hubungan Internasional</a:t>
            </a:r>
          </a:p>
        </p:txBody>
      </p:sp>
    </p:spTree>
    <p:extLst>
      <p:ext uri="{BB962C8B-B14F-4D97-AF65-F5344CB8AC3E}">
        <p14:creationId xmlns:p14="http://schemas.microsoft.com/office/powerpoint/2010/main" val="1704747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1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22870"/>
            <a:ext cx="8751627" cy="1118594"/>
            <a:chOff x="0" y="22870"/>
            <a:chExt cx="8751627" cy="1118594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199944" y="22870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600"/>
                </a:spcBef>
                <a:defRPr/>
              </a:pPr>
              <a:r>
                <a:rPr lang="fi-FI" altLang="ja-JP" sz="24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Peran Indonesia dalam Menciptakan Perdamaian Dunia melalui Hubungan Internasional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19199" y="895349"/>
              <a:ext cx="7532427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435140" y="990311"/>
            <a:ext cx="8562707" cy="3926775"/>
            <a:chOff x="435140" y="990311"/>
            <a:chExt cx="8562707" cy="392677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b="7956"/>
            <a:stretch/>
          </p:blipFill>
          <p:spPr>
            <a:xfrm>
              <a:off x="5025502" y="1504950"/>
              <a:ext cx="3707074" cy="341213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" name="TextBox 9"/>
            <p:cNvSpPr txBox="1"/>
            <p:nvPr/>
          </p:nvSpPr>
          <p:spPr>
            <a:xfrm rot="16200000">
              <a:off x="7960337" y="333374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freepik.com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5140" y="1809750"/>
              <a:ext cx="4365460" cy="255454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Menurut J. Frankel, </a:t>
              </a:r>
              <a:r>
                <a:rPr lang="id-ID" sz="2000" dirty="0" smtClean="0"/>
                <a:t>ada bermacam-macam sarana yang </a:t>
              </a:r>
              <a:r>
                <a:rPr lang="id-ID" sz="2000" dirty="0"/>
                <a:t>digunakan setiap </a:t>
              </a:r>
              <a:r>
                <a:rPr lang="id-ID" sz="2000" dirty="0" smtClean="0"/>
                <a:t>negara untuk </a:t>
              </a:r>
              <a:r>
                <a:rPr lang="id-ID" sz="2000" dirty="0"/>
                <a:t>melakukan </a:t>
              </a:r>
              <a:r>
                <a:rPr lang="id-ID" sz="2000" dirty="0" smtClean="0"/>
                <a:t>hubungan internasional</a:t>
              </a:r>
              <a:r>
                <a:rPr lang="id-ID" sz="2000" dirty="0"/>
                <a:t>, yaitu </a:t>
              </a:r>
              <a:r>
                <a:rPr lang="id-ID" sz="2000" dirty="0" smtClean="0"/>
                <a:t>diplomasi, negosiasi</a:t>
              </a:r>
              <a:r>
                <a:rPr lang="id-ID" sz="2000" dirty="0"/>
                <a:t>, lobi (lobby),</a:t>
              </a:r>
            </a:p>
            <a:p>
              <a:r>
                <a:rPr lang="id-ID" sz="2000" dirty="0"/>
                <a:t>propaganda, serta </a:t>
              </a:r>
              <a:r>
                <a:rPr lang="id-ID" sz="2000" dirty="0" smtClean="0"/>
                <a:t>bidang-bidang aktivitas </a:t>
              </a:r>
              <a:r>
                <a:rPr lang="id-ID" sz="2000" dirty="0"/>
                <a:t>ekonomi </a:t>
              </a:r>
              <a:r>
                <a:rPr lang="id-ID" sz="2000" dirty="0" smtClean="0"/>
                <a:t>dan kekuatan </a:t>
              </a:r>
              <a:r>
                <a:rPr lang="id-ID" sz="2000" dirty="0"/>
                <a:t>militer.</a:t>
              </a:r>
              <a:endParaRPr lang="en-US" sz="2000" dirty="0"/>
            </a:p>
          </p:txBody>
        </p:sp>
        <p:sp>
          <p:nvSpPr>
            <p:cNvPr id="22" name="Rectangle 27"/>
            <p:cNvSpPr/>
            <p:nvPr/>
          </p:nvSpPr>
          <p:spPr>
            <a:xfrm>
              <a:off x="1225685" y="990311"/>
              <a:ext cx="7525942" cy="457489"/>
            </a:xfrm>
            <a:prstGeom prst="rect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8575" tIns="14288" rIns="28575" bIns="14288" rtlCol="0" anchor="ctr"/>
            <a:lstStyle/>
            <a:p>
              <a:pPr marL="361950" indent="-361950"/>
              <a:r>
                <a:rPr lang="id-ID" sz="2200" dirty="0"/>
                <a:t>4. Sarana Hubungan Internasional</a:t>
              </a:r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10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isa">
      <a:majorFont>
        <a:latin typeface="Arial Rounded MT Bol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10506</TotalTime>
  <Words>904</Words>
  <Application>Microsoft Office PowerPoint</Application>
  <PresentationFormat>On-screen Show (16:9)</PresentationFormat>
  <Paragraphs>136</Paragraphs>
  <Slides>20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Elisa Putri Andini</cp:lastModifiedBy>
  <cp:revision>1517</cp:revision>
  <dcterms:created xsi:type="dcterms:W3CDTF">2015-03-16T01:18:35Z</dcterms:created>
  <dcterms:modified xsi:type="dcterms:W3CDTF">2017-10-30T02:06:41Z</dcterms:modified>
</cp:coreProperties>
</file>

<file path=docProps/thumbnail.jpeg>
</file>